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5" r:id="rId10"/>
    <p:sldId id="267" r:id="rId11"/>
    <p:sldId id="268" r:id="rId12"/>
    <p:sldId id="266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BB326-D0DF-4C90-AFC4-621633D4BBC6}" type="datetimeFigureOut">
              <a:rPr lang="de-CH" smtClean="0"/>
              <a:t>02.02.24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75E8E-027B-40E1-936C-2F6382584B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400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0CBC7-D264-E76C-1050-6BE20DA72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87806F-1B06-D825-C597-7552EF083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9E0D46-8854-B9CA-8B8A-85196C06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30B6-532C-4298-8646-702706C801E5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45BFF8-92DC-5FC5-CE4D-70EB72B9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9E3860-5C45-3119-504B-B1281FE4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08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70A8E-ED9A-F617-E59D-8E74BADC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82CD2D-233F-A959-2261-A2297DCE6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E9E38B-5DCA-4919-1164-EEB69364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9E4C-3A8A-4599-AFCD-DF3F8469F186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873093-6F9E-14B7-186A-B7D9AC0E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01EBD-047E-0E41-9005-5FA05743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511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E8F52D2-7BE4-BC6D-8305-6B529E53E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C1949DE-0A6C-AA89-320C-F22B546B0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EFE85-6D83-B935-9AF9-BBB474F9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4564-BF73-432E-991E-8FCC910C0081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2AA3F-7B57-99DA-BAF8-187D93B8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DFFE95-67AD-708F-5CB0-CFC3A54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655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E6DD4-24BD-BBE8-A164-F64F8733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AE0FA0-BA3D-5D5B-725E-1ECFD6A8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0F255D-8C8A-B712-F364-3D46C289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38C9-645B-4BA6-A118-6F76DFEA77C6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71E1E6-F504-42E0-12B8-B9390ED5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08CFFF-62D9-A1F5-DA48-733B8837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267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C5DB3-CDF4-C548-409C-0C7FCAB7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6F3E03-93E4-E141-B6DC-A9CAE7C92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38D14D-F1B0-D9DD-1360-8BA9CDB4C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1199-F763-4776-AD64-8FED85F0CCE4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5CD2A6-8F04-BC31-D8EB-E686433D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5C1840-2550-011A-E9C6-3ACA1CE3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715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B01DB-E72D-0559-E39C-C98A339C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B80FDA-0321-B3B6-DB27-A36B39465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7C9BC7-05E8-F4AC-48A3-1AE241FA4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91CCF8-F6BB-E416-8225-EE4A3E41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FD86A-F2F1-4575-A31F-F2A35C6D5DFF}" type="datetime1">
              <a:rPr lang="de-CH" smtClean="0"/>
              <a:t>02.02.24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72CCDC-A074-8E4C-2590-E7B4B852F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D9AFD4-9D44-A40A-E8E2-284059C0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769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9E9A5-9DCF-6979-CCEF-C40E357F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BAA9A2-477C-6BD8-E5F8-89CDF337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A02079-5050-18E2-C24E-1FC8C597D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B173F8-1E8D-D401-7E42-93C02E98E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B88A16-FD43-D037-AC82-25E80731C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E190E7-4BA5-DBBC-EFD6-BB1213C6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E30E-0719-4465-AE3D-6D87D790391E}" type="datetime1">
              <a:rPr lang="de-CH" smtClean="0"/>
              <a:t>02.02.24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7CF36D6-369D-DCB4-A199-EEDAC455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3438D89-7F56-2384-E721-49EF4E9C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334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54BB1-287F-FB50-D5D4-869489BD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B4DB6C-6996-E9A3-F6B1-9F2D7E0C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504A2-3798-495D-9681-528CD814C85E}" type="datetime1">
              <a:rPr lang="de-CH" smtClean="0"/>
              <a:t>02.02.24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5E6D89-FDF1-233A-7587-E5F3A074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B19BA1-D608-EF4E-A5CE-BD089817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7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F88E57-12CB-2CE1-071B-3D9E6B7D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5AC75-52DF-4EC3-8BB6-D28E8877374F}" type="datetime1">
              <a:rPr lang="de-CH" smtClean="0"/>
              <a:t>02.02.24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C042D6-AC6B-E866-2CF4-ADBC5808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1568E1-3A24-7C75-CD86-B8901CAF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141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7C843-3EFC-1B47-607C-D08311DD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1F2D45-174A-59FF-EC28-52C671F61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A69C2B-4166-3E6B-9EE7-58138EB14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5C2419-95E8-6422-2759-BAC2B3B5D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EC51-6C7A-4A40-B050-03A53CA9F974}" type="datetime1">
              <a:rPr lang="de-CH" smtClean="0"/>
              <a:t>02.02.24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326EC6-B7A1-5A69-284B-FB24E998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08C0B2-5108-4B22-59FE-BBEB162B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954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2FEF5-EB76-4F2D-9D07-34E22650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BE234D-E68E-4ECE-2EA9-4D7E0F153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9BC22B-45B9-01ED-7FD5-8203C37F9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32975-544E-8339-D43B-D8EBDDECC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D1E3-B39E-4CF6-B565-38D51943401D}" type="datetime1">
              <a:rPr lang="de-CH" smtClean="0"/>
              <a:t>02.02.24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FAEE17-08F8-7438-9489-93374F0A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96FE39-2A50-6D90-0DFA-2223A3CA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10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35890A-DBA2-F1A9-62C2-99189CEB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17AC38-FCD4-4432-2F33-D49E66E8F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1228D4-F176-DE9D-A628-0B227FD4B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17E0-C73E-4728-80B6-8ED5A645A14C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FE34C4-94FB-35AB-3545-714AE0BB5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wissen wir es wirklich?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4436BC-0DFE-B812-80A2-4EFD8E57A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8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3CC36C3-8CEA-5414-E761-B47807F6F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3942672"/>
            <a:ext cx="3296757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de-CH" sz="2800" b="1" dirty="0">
                <a:solidFill>
                  <a:schemeClr val="accent3">
                    <a:lumMod val="75000"/>
                  </a:schemeClr>
                </a:solidFill>
              </a:rPr>
              <a:t>Gesprächsrunde und </a:t>
            </a:r>
          </a:p>
          <a:p>
            <a:pPr algn="r"/>
            <a:r>
              <a:rPr lang="de-CH" sz="2800" b="1" dirty="0">
                <a:solidFill>
                  <a:schemeClr val="accent3">
                    <a:lumMod val="75000"/>
                  </a:schemeClr>
                </a:solidFill>
              </a:rPr>
              <a:t>Gedankenanstösse</a:t>
            </a:r>
          </a:p>
          <a:p>
            <a:pPr algn="r"/>
            <a:r>
              <a:rPr lang="de-CH" sz="2800" b="1" dirty="0">
                <a:solidFill>
                  <a:schemeClr val="accent3">
                    <a:lumMod val="75000"/>
                  </a:schemeClr>
                </a:solidFill>
              </a:rPr>
              <a:t>zu einem</a:t>
            </a:r>
          </a:p>
          <a:p>
            <a:pPr algn="r"/>
            <a:r>
              <a:rPr lang="de-CH" sz="2800" b="1" dirty="0">
                <a:solidFill>
                  <a:schemeClr val="accent3">
                    <a:lumMod val="75000"/>
                  </a:schemeClr>
                </a:solidFill>
              </a:rPr>
              <a:t>schwierigen Thema</a:t>
            </a:r>
            <a:r>
              <a:rPr lang="de-CH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6B16E7-35C9-A171-4A50-D69113FEC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>
                <a:solidFill>
                  <a:schemeClr val="lt1"/>
                </a:solidFill>
              </a:rPr>
              <a:t>6 Frauen – 6 Schicksale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7" y="1820322"/>
            <a:ext cx="2860004" cy="160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400" y="1820322"/>
            <a:ext cx="2861200" cy="160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7753" y="1820846"/>
            <a:ext cx="2861200" cy="1608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8" y="4104189"/>
            <a:ext cx="2860004" cy="160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400" y="4033311"/>
            <a:ext cx="2860004" cy="160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1752" y="4033311"/>
            <a:ext cx="2857201" cy="1604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8698949" y="342900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Joanne Carole Schieble Simpson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Afra Kosa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4665400" y="331883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Hannah Chaplin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Eva Regan 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505557" y="3428040"/>
            <a:ext cx="286000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Isobel Hawking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Isabel M. Patterson 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05557" y="5709517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Caterina die Meo Lippi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Yasmine Alice</a:t>
            </a: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4665400" y="5638024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Gladys Pearl Baker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Malin Frank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8697753" y="5632731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Maria Bat Joachim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Feride Morcay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C9F3ABDD-A3F2-8979-C7B2-8723357878CA}"/>
              </a:ext>
            </a:extLst>
          </p:cNvPr>
          <p:cNvSpPr txBox="1"/>
          <p:nvPr/>
        </p:nvSpPr>
        <p:spPr>
          <a:xfrm>
            <a:off x="8736554" y="344928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Joanne Carole </a:t>
            </a:r>
            <a:r>
              <a:rPr lang="de-CH" sz="16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Schieble</a:t>
            </a: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Simpson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gespielt von Afra Kosa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Google Shape;103;p2">
            <a:extLst>
              <a:ext uri="{FF2B5EF4-FFF2-40B4-BE49-F238E27FC236}">
                <a16:creationId xmlns:a16="http://schemas.microsoft.com/office/drawing/2014/main" id="{5253706D-D560-AA89-B250-6D9A9FDD793A}"/>
              </a:ext>
            </a:extLst>
          </p:cNvPr>
          <p:cNvSpPr txBox="1"/>
          <p:nvPr/>
        </p:nvSpPr>
        <p:spPr>
          <a:xfrm>
            <a:off x="4677257" y="3407794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Hannah Chaplin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gespielt von Eva Regan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6A7FE34D-2770-4DA2-C1F8-B10BF2C462C9}"/>
              </a:ext>
            </a:extLst>
          </p:cNvPr>
          <p:cNvSpPr txBox="1"/>
          <p:nvPr/>
        </p:nvSpPr>
        <p:spPr>
          <a:xfrm>
            <a:off x="657957" y="3580440"/>
            <a:ext cx="286000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Isobel</a:t>
            </a: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Hawking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gespielt von Isabel M. </a:t>
            </a:r>
            <a:r>
              <a:rPr lang="de-CH" sz="10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Pattersonn</a:t>
            </a:r>
            <a:r>
              <a:rPr lang="de-CH" sz="1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30CB7F51-1954-FBAF-C72B-DEFF32AF1B22}"/>
              </a:ext>
            </a:extLst>
          </p:cNvPr>
          <p:cNvSpPr txBox="1"/>
          <p:nvPr/>
        </p:nvSpPr>
        <p:spPr>
          <a:xfrm>
            <a:off x="581757" y="5709517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Caterina die Meo Lippi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gespielt von Yasmine Alice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Google Shape;106;p2">
            <a:extLst>
              <a:ext uri="{FF2B5EF4-FFF2-40B4-BE49-F238E27FC236}">
                <a16:creationId xmlns:a16="http://schemas.microsoft.com/office/drawing/2014/main" id="{C825C294-CDC7-6245-E1F9-BB66148B8BE5}"/>
              </a:ext>
            </a:extLst>
          </p:cNvPr>
          <p:cNvSpPr txBox="1"/>
          <p:nvPr/>
        </p:nvSpPr>
        <p:spPr>
          <a:xfrm>
            <a:off x="4690310" y="563273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Gladys Pearl Baker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gespielt von Malin Frank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Google Shape;107;p2">
            <a:extLst>
              <a:ext uri="{FF2B5EF4-FFF2-40B4-BE49-F238E27FC236}">
                <a16:creationId xmlns:a16="http://schemas.microsoft.com/office/drawing/2014/main" id="{BCDDB069-F583-4312-EF75-4B0747C5ED0A}"/>
              </a:ext>
            </a:extLst>
          </p:cNvPr>
          <p:cNvSpPr txBox="1"/>
          <p:nvPr/>
        </p:nvSpPr>
        <p:spPr>
          <a:xfrm>
            <a:off x="8722663" y="563273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Maria Bat Joachim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gespielt von Feride </a:t>
            </a: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Morcay</a:t>
            </a:r>
            <a:endParaRPr sz="11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5;p2">
            <a:extLst>
              <a:ext uri="{FF2B5EF4-FFF2-40B4-BE49-F238E27FC236}">
                <a16:creationId xmlns:a16="http://schemas.microsoft.com/office/drawing/2014/main" id="{1C239CAA-ADFB-033E-ACD6-0F794108C49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Frauen – 6 Schicksale</a:t>
            </a: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0558074F-3CB4-CE5D-D7C0-86068334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E352FC7-64EF-4FED-A601-C7A707B7561F}" type="slidenum">
              <a:rPr lang="de-CH" smtClean="0"/>
              <a:t>10</a:t>
            </a:fld>
            <a:endParaRPr lang="de-CH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58E44A8-17A8-DA7F-6BE0-8E14FB34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185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Gruppenarbeit.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4743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12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Isobel</a:t>
            </a: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Hawking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oogle Shape;114;p3">
            <a:extLst>
              <a:ext uri="{FF2B5EF4-FFF2-40B4-BE49-F238E27FC236}">
                <a16:creationId xmlns:a16="http://schemas.microsoft.com/office/drawing/2014/main" id="{0353697F-EBDC-15AB-094F-B325A1DEE6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48342" y="2434442"/>
            <a:ext cx="2895315" cy="28595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0713805-B33B-6914-398C-2979236E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</p:spTree>
    <p:extLst>
      <p:ext uri="{BB962C8B-B14F-4D97-AF65-F5344CB8AC3E}">
        <p14:creationId xmlns:p14="http://schemas.microsoft.com/office/powerpoint/2010/main" val="305919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13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Hannah Chaplin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oogle Shape;125;p4">
            <a:extLst>
              <a:ext uri="{FF2B5EF4-FFF2-40B4-BE49-F238E27FC236}">
                <a16:creationId xmlns:a16="http://schemas.microsoft.com/office/drawing/2014/main" id="{A549CB15-FD39-C641-96D7-7D519CB82C61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342" y="2430484"/>
            <a:ext cx="2895315" cy="28595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ED8745-58F4-37BC-4065-FBD169E0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</p:spTree>
    <p:extLst>
      <p:ext uri="{BB962C8B-B14F-4D97-AF65-F5344CB8AC3E}">
        <p14:creationId xmlns:p14="http://schemas.microsoft.com/office/powerpoint/2010/main" val="277100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0764" y="6356349"/>
            <a:ext cx="7670470" cy="365125"/>
          </a:xfrm>
        </p:spPr>
        <p:txBody>
          <a:bodyPr/>
          <a:lstStyle/>
          <a:p>
            <a:r>
              <a:rPr lang="de-CH" sz="1100">
                <a:solidFill>
                  <a:schemeClr val="tx1"/>
                </a:solidFill>
              </a:rPr>
              <a:t>wissen wir es wirklich?</a:t>
            </a:r>
            <a:endParaRPr lang="de-CH" sz="11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14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Joanne-Carol </a:t>
            </a:r>
            <a:r>
              <a:rPr lang="de-CH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Schieble</a:t>
            </a: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F0F85A-11ED-52B1-3EE8-132544477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342" y="2431474"/>
            <a:ext cx="2895315" cy="28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72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7888" y="6356349"/>
            <a:ext cx="8456221" cy="365125"/>
          </a:xfrm>
        </p:spPr>
        <p:txBody>
          <a:bodyPr/>
          <a:lstStyle/>
          <a:p>
            <a:r>
              <a:rPr lang="de-CH" sz="1100">
                <a:solidFill>
                  <a:schemeClr val="tx1"/>
                </a:solidFill>
              </a:rPr>
              <a:t>wissen wir es wirklich?</a:t>
            </a:r>
            <a:endParaRPr lang="de-CH" sz="11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15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Caterina di Meo Lippi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rafik 8" descr="Ein Bild, das Menschliches Gesicht, Porträt, Bild, Kunst enthält.&#10;&#10;Automatisch generierte Beschreibung">
            <a:extLst>
              <a:ext uri="{FF2B5EF4-FFF2-40B4-BE49-F238E27FC236}">
                <a16:creationId xmlns:a16="http://schemas.microsoft.com/office/drawing/2014/main" id="{F25B161F-7BAC-CA11-6B0A-BEFBEA197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342" y="2431474"/>
            <a:ext cx="2895315" cy="28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2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315" y="6371277"/>
            <a:ext cx="7013369" cy="365125"/>
          </a:xfrm>
        </p:spPr>
        <p:txBody>
          <a:bodyPr/>
          <a:lstStyle/>
          <a:p>
            <a:r>
              <a:rPr lang="de-CH" sz="1000">
                <a:solidFill>
                  <a:schemeClr val="tx1"/>
                </a:solidFill>
              </a:rPr>
              <a:t>wissen wir es wirklich?</a:t>
            </a:r>
            <a:endParaRPr lang="de-CH" sz="10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16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Gladys Pearl Baker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A56B5C-44FF-23B7-F8EA-A1DAC43D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342" y="2431473"/>
            <a:ext cx="2895316" cy="28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5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315" y="6371277"/>
            <a:ext cx="7013369" cy="365125"/>
          </a:xfrm>
        </p:spPr>
        <p:txBody>
          <a:bodyPr/>
          <a:lstStyle/>
          <a:p>
            <a:r>
              <a:rPr lang="de-CH" sz="1000">
                <a:solidFill>
                  <a:schemeClr val="tx1"/>
                </a:solidFill>
              </a:rPr>
              <a:t>wissen wir es wirklich?</a:t>
            </a:r>
            <a:endParaRPr lang="de-CH" sz="10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17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Bat Joachim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C1F588-E8F0-F179-445D-2548F9080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4648341" y="2431473"/>
            <a:ext cx="2895316" cy="30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18</a:t>
            </a:fld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D1AE2C-4E3D-5860-1EB0-13ABB5F6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Würden sie heute noch geboren werden?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D076A4-E750-EB71-2AC9-D6A0D70C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2" y="2121089"/>
            <a:ext cx="2322777" cy="18716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8A70B5B-7527-1E8E-9227-C57642852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12" y="2114992"/>
            <a:ext cx="1337569" cy="18838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C663E6-6CAE-4DA5-FF73-E4E32722F4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043" y="2121089"/>
            <a:ext cx="2013241" cy="18838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8CAFF4-4038-DBC3-4A61-7A6AA51C7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17660"/>
            <a:ext cx="1806764" cy="18906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B41AAF3-7732-B4F4-8ACD-21DBC37655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564" y="2114992"/>
            <a:ext cx="1939636" cy="187163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0E23AD-D498-7F7B-7227-BF79A09FC7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7362" y="2121089"/>
            <a:ext cx="1829613" cy="185944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C6C8D86-94CC-4F4B-CB7D-37B9B7C9D06F}"/>
              </a:ext>
            </a:extLst>
          </p:cNvPr>
          <p:cNvSpPr txBox="1"/>
          <p:nvPr/>
        </p:nvSpPr>
        <p:spPr>
          <a:xfrm>
            <a:off x="838200" y="2265979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2D14248-B23F-3219-B766-972B26C96403}"/>
              </a:ext>
            </a:extLst>
          </p:cNvPr>
          <p:cNvSpPr txBox="1"/>
          <p:nvPr/>
        </p:nvSpPr>
        <p:spPr>
          <a:xfrm>
            <a:off x="3256837" y="2265979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7680B1-7400-3DFE-2989-77692BAD5F45}"/>
              </a:ext>
            </a:extLst>
          </p:cNvPr>
          <p:cNvSpPr txBox="1"/>
          <p:nvPr/>
        </p:nvSpPr>
        <p:spPr>
          <a:xfrm>
            <a:off x="4949041" y="2278172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20884BF-1A73-1FDD-C037-A29FCD83FE3D}"/>
              </a:ext>
            </a:extLst>
          </p:cNvPr>
          <p:cNvSpPr txBox="1"/>
          <p:nvPr/>
        </p:nvSpPr>
        <p:spPr>
          <a:xfrm>
            <a:off x="6647081" y="2265979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0154820-10FB-3C99-BF27-51C5EAEC1338}"/>
              </a:ext>
            </a:extLst>
          </p:cNvPr>
          <p:cNvSpPr txBox="1"/>
          <p:nvPr/>
        </p:nvSpPr>
        <p:spPr>
          <a:xfrm>
            <a:off x="8610600" y="2278172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E827323-3CC8-C508-D23B-1BF0A0AA4C5D}"/>
              </a:ext>
            </a:extLst>
          </p:cNvPr>
          <p:cNvSpPr txBox="1"/>
          <p:nvPr/>
        </p:nvSpPr>
        <p:spPr>
          <a:xfrm>
            <a:off x="10630307" y="2278172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632169F-48F1-FCE3-BC29-3E9F8EDA24BD}"/>
              </a:ext>
            </a:extLst>
          </p:cNvPr>
          <p:cNvSpPr txBox="1"/>
          <p:nvPr/>
        </p:nvSpPr>
        <p:spPr>
          <a:xfrm>
            <a:off x="4038600" y="495201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90 Prozent aller Menschen mit Down-Syndrom Diagnose werden vorgeburtlich abgetrieben. </a:t>
            </a:r>
          </a:p>
        </p:txBody>
      </p:sp>
    </p:spTree>
    <p:extLst>
      <p:ext uri="{BB962C8B-B14F-4D97-AF65-F5344CB8AC3E}">
        <p14:creationId xmlns:p14="http://schemas.microsoft.com/office/powerpoint/2010/main" val="218052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man die Dinge ändern kann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19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838200" y="2355273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1. Biografische Gründe oder Zeitpunkt der Schwangerschaft </a:t>
            </a:r>
          </a:p>
          <a:p>
            <a:r>
              <a:rPr lang="de-DE" sz="3200" dirty="0"/>
              <a:t>2. Partnerschaftsprobleme und Beziehungsstatus</a:t>
            </a:r>
          </a:p>
          <a:p>
            <a:r>
              <a:rPr lang="de-DE" sz="3200" dirty="0"/>
              <a:t>3. Überforderung</a:t>
            </a:r>
          </a:p>
          <a:p>
            <a:r>
              <a:rPr lang="de-DE" sz="3200" dirty="0"/>
              <a:t>4. Medizinische Gründe</a:t>
            </a:r>
          </a:p>
        </p:txBody>
      </p:sp>
    </p:spTree>
    <p:extLst>
      <p:ext uri="{BB962C8B-B14F-4D97-AF65-F5344CB8AC3E}">
        <p14:creationId xmlns:p14="http://schemas.microsoft.com/office/powerpoint/2010/main" val="301602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8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CH" sz="8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Abtreibung: Was ist meine Meinung dazu?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627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185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Gruppenarbeit.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8475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Moralische Fragen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21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363538"/>
            <a:ext cx="11906992" cy="417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Wissen wir es wirklich?                                          </a:t>
            </a:r>
            <a:r>
              <a:rPr lang="de-CH" b="1" kern="10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behindertes Kind?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b="1" kern="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2) Change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plans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				 5) Persönliches Wort des Filmemachers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b="1" kern="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3) Alternativen?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3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79371-7B21-CED3-17C3-EFA8F3EA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43" y="2463387"/>
            <a:ext cx="1143743" cy="11437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4ED398-C99C-5D6D-E09D-825677E0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3" y="3891148"/>
            <a:ext cx="1143743" cy="1143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93746B-540B-043B-F1E6-005C4D2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43" y="5395169"/>
            <a:ext cx="1143743" cy="11437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3D9F1D-92B6-4A12-6763-B2EB667B4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832" y="2466766"/>
            <a:ext cx="1140364" cy="11403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798EBD-9135-8DA4-060D-74313D0AC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374" y="3891148"/>
            <a:ext cx="1143743" cy="11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4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Moralische Fragen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22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Wissen wir es wirklich?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79371-7B21-CED3-17C3-EFA8F3EA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701" y="3014971"/>
            <a:ext cx="2550598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Moralische Fragen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23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Change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plans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11F22C-6135-BDBF-68DC-DCF76D5F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84" y="3018929"/>
            <a:ext cx="2537032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84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Moralische Fragen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24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Alternativen?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040120-9F7B-F6D4-44B3-09C3F1A9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84" y="3007054"/>
            <a:ext cx="2537032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6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Moralische Fragen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25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Ein behindertes Kind?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040120-9F7B-F6D4-44B3-09C3F1A9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84" y="3007054"/>
            <a:ext cx="2537032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45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Moralische Fragen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26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Ein Wort des Produzenten </a:t>
            </a:r>
            <a:r>
              <a:rPr lang="de-CH" sz="1200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(Bruno Waldvogel-Frei)                                          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F93A5F-3AC6-7606-EB5A-240D9D657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700" y="3014970"/>
            <a:ext cx="2550599" cy="25505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AB2D5BC-7CCF-C75A-9077-8C65C50EFF3D}"/>
              </a:ext>
            </a:extLst>
          </p:cNvPr>
          <p:cNvSpPr txBox="1"/>
          <p:nvPr/>
        </p:nvSpPr>
        <p:spPr>
          <a:xfrm>
            <a:off x="5179620" y="5689993"/>
            <a:ext cx="183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Fabrice</a:t>
            </a:r>
          </a:p>
        </p:txBody>
      </p:sp>
    </p:spTree>
    <p:extLst>
      <p:ext uri="{BB962C8B-B14F-4D97-AF65-F5344CB8AC3E}">
        <p14:creationId xmlns:p14="http://schemas.microsoft.com/office/powerpoint/2010/main" val="2144622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047034-010A-885B-4141-EC1A7BE1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27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DF24C1-1003-56CB-390A-BD66106E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3014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82A13D-861A-86BE-78C9-513CA16BC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25" y="1706087"/>
            <a:ext cx="3366655" cy="33666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16F1BD-F19C-320D-0D21-6CAB50B6EA76}"/>
              </a:ext>
            </a:extLst>
          </p:cNvPr>
          <p:cNvSpPr txBox="1"/>
          <p:nvPr/>
        </p:nvSpPr>
        <p:spPr>
          <a:xfrm>
            <a:off x="8447314" y="4967844"/>
            <a:ext cx="322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u="sng" dirty="0"/>
              <a:t>https://youtu.be/AQOWblkSTAU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FC985E1-A2C0-4814-EC4A-FF120059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</p:spTree>
    <p:extLst>
      <p:ext uri="{BB962C8B-B14F-4D97-AF65-F5344CB8AC3E}">
        <p14:creationId xmlns:p14="http://schemas.microsoft.com/office/powerpoint/2010/main" val="12579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047034-010A-885B-4141-EC1A7BE1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28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DF24C1-1003-56CB-390A-BD66106E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3014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6B09EF-6AB0-5CAF-B19E-834816E8F669}"/>
              </a:ext>
            </a:extLst>
          </p:cNvPr>
          <p:cNvSpPr txBox="1"/>
          <p:nvPr/>
        </p:nvSpPr>
        <p:spPr>
          <a:xfrm>
            <a:off x="8009716" y="3439765"/>
            <a:ext cx="4061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Was hilft Frauen, die von diesem Thema betroffen sind? </a:t>
            </a:r>
          </a:p>
          <a:p>
            <a:pPr marL="342900" indent="-342900">
              <a:buAutoNum type="arabicPeriod"/>
            </a:pPr>
            <a:endParaRPr lang="de-CH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Was können wir tun, </a:t>
            </a:r>
            <a:r>
              <a:rPr lang="de-CH" sz="180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um Mitmenschen </a:t>
            </a: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für das Thema zu sensibilisieren? </a:t>
            </a:r>
            <a:endParaRPr lang="de-C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C8C623-9F53-7E17-D78D-84258DF9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441569-7B25-0851-7716-82FF8CC199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063" y="6204342"/>
            <a:ext cx="1942669" cy="517133"/>
          </a:xfrm>
          <a:prstGeom prst="rect">
            <a:avLst/>
          </a:prstGeom>
        </p:spPr>
      </p:pic>
      <p:pic>
        <p:nvPicPr>
          <p:cNvPr id="14" name="Grafik 13" descr="Ein Bild, das Schrift, weiß, Design enthält.&#10;&#10;Automatisch generierte Beschreibung">
            <a:extLst>
              <a:ext uri="{FF2B5EF4-FFF2-40B4-BE49-F238E27FC236}">
                <a16:creationId xmlns:a16="http://schemas.microsoft.com/office/drawing/2014/main" id="{9586491B-21CD-ADF2-7461-90A7631A04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1878" y="5654062"/>
            <a:ext cx="2137558" cy="47427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EEE6EE-7D52-67AC-3DA0-8CAA32D1D5CA}"/>
              </a:ext>
            </a:extLst>
          </p:cNvPr>
          <p:cNvSpPr txBox="1"/>
          <p:nvPr/>
        </p:nvSpPr>
        <p:spPr>
          <a:xfrm>
            <a:off x="8315696" y="5426050"/>
            <a:ext cx="269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/>
              <a:t>© Regula Lehmann &amp; Bruno Waldvogel-Frei</a:t>
            </a:r>
          </a:p>
        </p:txBody>
      </p:sp>
    </p:spTree>
    <p:extLst>
      <p:ext uri="{BB962C8B-B14F-4D97-AF65-F5344CB8AC3E}">
        <p14:creationId xmlns:p14="http://schemas.microsoft.com/office/powerpoint/2010/main" val="3467022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D2929-925B-D840-4E0E-64E8DD60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Bildquellen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49F77-DB50-4E52-D64E-702B0B36A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52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https://de.wikipedia.org/wiki/Hannah_Chaplin#/media/Datei:Hannah_Chaplin.jpg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https://www.pinterest.at/pin/57069120270426707/visual-search/?x=16&amp;y=16&amp;w=532&amp;h=532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https://i2-prod.dailyrecord.co.uk/incoming/article12184627.ece/ALTERNATES/s615b/JS146311157.jpg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https://i0.wp.com/iluminasi.com/img/upload/joanne-carole-schieble-ibu-kandung-steve-jobs.jpg?w=800&amp;quality=100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https://upload.wikimedia.org/wikipedia/commons/thumb/a/a9/Mona_Lisa_detail_face.jpg/330px-Mona_Lisa_detail_face.jpg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https://de.catholicnewsagency.com/index.php/image/advocata-nostra-sul-monte-mario-a-roma_1612778054.JPG?w=900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https://p6.focus.de/img/fotos/id_3195325/wissen-hawking.jpg?im=Resize%3D%28800%2C524%29&amp;impolicy=perceptual&amp;quality=mediumHigh&amp;hash=1bf704bbeb9b0d6ee39dbd03063689f678062f1e561ae7e930206b966ad0c35d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https://64.media.tumblr.com/6dbb0211550ce0fbdc040dc504539370/4ddbfee3a6689d44-31/s1280x1920/c367f6985c0fa7ea020d13e3b8bcd10f81e3c789.jpg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https://upload.wikimedia.org/wikipedia/commons/thumb/f/f5/Steve_Jobs_Headshot_2010-CROP2.jpg/1280px-Steve_Jobs_Headshot_2010-CROP2.jpg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https://upload.wikimedia.org/wikipedia/commons/thumb/3/38/Leonardo_da_Vinci_-_presumed_self-portrait_-_WGA12798.jpg/1280px-Leonardo_da_Vinci_-_presumed_self-portrait_-_WGA12798.jpg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https://www.myself.de/Undefined/4798/image-thumb__4798__gallery-horizontal/marilyn-monroe-1@2x.webp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https://upload.wikimedia.org/wikipedia/commons/thumb/4/4a/Spas_vsederzhitel_sinay.jpg/1024px-Spas_vsederzhitel_sinay.jpg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729D94-9796-0C3D-4F9B-D49223A9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4A26A4-FF76-C836-02E7-3D91B901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922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 – die groben Zahlen </a:t>
            </a:r>
            <a:r>
              <a:rPr lang="de-CH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(jährlich ohne Dunkelziffer)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656377-6C49-0ECC-2BC7-88DBB267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5691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Schweiz: 			  11.000 Abtreibungen</a:t>
            </a:r>
          </a:p>
          <a:p>
            <a:pPr marL="0" indent="0">
              <a:buNone/>
            </a:pPr>
            <a:r>
              <a:rPr lang="de-DE" dirty="0"/>
              <a:t>Deutschland 			100.000 Abtreibungen</a:t>
            </a:r>
          </a:p>
          <a:p>
            <a:pPr marL="0" indent="0">
              <a:buNone/>
            </a:pPr>
            <a:r>
              <a:rPr lang="de-DE" dirty="0"/>
              <a:t>Österreich 			  45.000 Abtreibungen</a:t>
            </a:r>
          </a:p>
          <a:p>
            <a:pPr marL="0" indent="0">
              <a:buNone/>
            </a:pPr>
            <a:r>
              <a:rPr lang="de-DE" dirty="0"/>
              <a:t>Frankreich 			207.000 Abtreibungen</a:t>
            </a:r>
          </a:p>
          <a:p>
            <a:pPr marL="0" indent="0">
              <a:buNone/>
            </a:pPr>
            <a:r>
              <a:rPr lang="de-DE" dirty="0"/>
              <a:t>Italien 				170.000 Abtreibungen</a:t>
            </a:r>
          </a:p>
          <a:p>
            <a:pPr marL="0" indent="0">
              <a:buNone/>
            </a:pPr>
            <a:r>
              <a:rPr lang="de-DE" dirty="0"/>
              <a:t>UK/Wales 			215.000 Abtreibungen</a:t>
            </a:r>
          </a:p>
          <a:p>
            <a:pPr marL="0" indent="0">
              <a:buNone/>
            </a:pPr>
            <a:r>
              <a:rPr lang="de-DE" dirty="0"/>
              <a:t>Australien			  93.000 Abtreibungen</a:t>
            </a:r>
          </a:p>
          <a:p>
            <a:pPr marL="0" indent="0">
              <a:buNone/>
            </a:pPr>
            <a:r>
              <a:rPr lang="de-DE" dirty="0"/>
              <a:t>USA 				900.000 Abtreibungen </a:t>
            </a:r>
          </a:p>
          <a:p>
            <a:pPr marL="0" indent="0">
              <a:buNone/>
            </a:pPr>
            <a:endParaRPr lang="de-DE" sz="1900" dirty="0"/>
          </a:p>
          <a:p>
            <a:pPr marL="0" indent="0">
              <a:buNone/>
            </a:pPr>
            <a:r>
              <a:rPr lang="de-DE" dirty="0"/>
              <a:t>TOTAL			         </a:t>
            </a:r>
            <a:r>
              <a:rPr lang="de-DE" u="sng" dirty="0"/>
              <a:t>1’741.000 Abtreibungen</a:t>
            </a:r>
            <a:r>
              <a:rPr lang="de-DE" dirty="0"/>
              <a:t> </a:t>
            </a:r>
            <a:r>
              <a:rPr lang="de-DE" sz="2000" dirty="0"/>
              <a:t> </a:t>
            </a:r>
            <a:r>
              <a:rPr lang="de-DE" sz="1900" dirty="0"/>
              <a:t>(ohne Indien, Asien, Ostblock)</a:t>
            </a:r>
            <a:endParaRPr lang="de-CH" sz="19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080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 – die groben Zahlen jährlich </a:t>
            </a:r>
            <a:r>
              <a:rPr lang="de-CH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(ohne Dunkelziffer)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4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3DB8159-FC95-45C6-3F46-53B9B791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1" y="2336347"/>
            <a:ext cx="4154620" cy="21853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8AAA31-EDC6-FE93-F0F5-564B429A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62" y="2336347"/>
            <a:ext cx="3269675" cy="21797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A4465DC-1F46-1D37-F0F0-9D227EF74B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825" y="2336346"/>
            <a:ext cx="3875170" cy="21797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A461DC4-1AA8-3269-1AFB-16B0C071C0C0}"/>
              </a:ext>
            </a:extLst>
          </p:cNvPr>
          <p:cNvSpPr txBox="1"/>
          <p:nvPr/>
        </p:nvSpPr>
        <p:spPr>
          <a:xfrm>
            <a:off x="146461" y="4663045"/>
            <a:ext cx="415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Montreal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FDDBB6-DA8F-2D5E-E075-4EF1345084BD}"/>
              </a:ext>
            </a:extLst>
          </p:cNvPr>
          <p:cNvSpPr txBox="1"/>
          <p:nvPr/>
        </p:nvSpPr>
        <p:spPr>
          <a:xfrm>
            <a:off x="4629162" y="4663045"/>
            <a:ext cx="329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Budapest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6296257-D946-9439-AF32-8E8375229AB3}"/>
              </a:ext>
            </a:extLst>
          </p:cNvPr>
          <p:cNvSpPr txBox="1"/>
          <p:nvPr/>
        </p:nvSpPr>
        <p:spPr>
          <a:xfrm>
            <a:off x="8414612" y="4663045"/>
            <a:ext cx="329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Hamburg</a:t>
            </a:r>
          </a:p>
        </p:txBody>
      </p:sp>
    </p:spTree>
    <p:extLst>
      <p:ext uri="{BB962C8B-B14F-4D97-AF65-F5344CB8AC3E}">
        <p14:creationId xmlns:p14="http://schemas.microsoft.com/office/powerpoint/2010/main" val="389724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8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CH" sz="8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welchen Gründen wird abgetrieben?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79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 – die vier wichtigsten Gründe für Abtreibungen </a:t>
            </a:r>
            <a:r>
              <a:rPr lang="de-CH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absteigender Reihenfolge)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6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838200" y="2355273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1. Biografische Gründe oder Zeitpunkt der Schwangerschaft </a:t>
            </a:r>
          </a:p>
          <a:p>
            <a:r>
              <a:rPr lang="de-DE" sz="3200" dirty="0"/>
              <a:t>2. Partnerschaftsprobleme und Beziehungsstatus</a:t>
            </a:r>
          </a:p>
          <a:p>
            <a:r>
              <a:rPr lang="de-DE" sz="3200" dirty="0"/>
              <a:t>3. Überforderung</a:t>
            </a:r>
          </a:p>
          <a:p>
            <a:r>
              <a:rPr lang="de-DE" sz="3200" dirty="0"/>
              <a:t>4. Medizinische Gründe</a:t>
            </a:r>
          </a:p>
        </p:txBody>
      </p:sp>
    </p:spTree>
    <p:extLst>
      <p:ext uri="{BB962C8B-B14F-4D97-AF65-F5344CB8AC3E}">
        <p14:creationId xmlns:p14="http://schemas.microsoft.com/office/powerpoint/2010/main" val="281106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8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CH"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am wenigsten häufig angegebene  Grund für Abtreibungen beruht auf medizinischen Ursachen. Was bedeutet das 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99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047034-010A-885B-4141-EC1A7BE1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8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DF24C1-1003-56CB-390A-BD66106E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3014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82A13D-861A-86BE-78C9-513CA16BC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25" y="1706087"/>
            <a:ext cx="3366655" cy="33666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16F1BD-F19C-320D-0D21-6CAB50B6EA76}"/>
              </a:ext>
            </a:extLst>
          </p:cNvPr>
          <p:cNvSpPr txBox="1"/>
          <p:nvPr/>
        </p:nvSpPr>
        <p:spPr>
          <a:xfrm>
            <a:off x="8447314" y="4967844"/>
            <a:ext cx="322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u="sng" dirty="0"/>
              <a:t>https://youtu.be/AQOWblkSTAU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9760B3E-ECF4-264E-E2E4-E3C75CB6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</p:spTree>
    <p:extLst>
      <p:ext uri="{BB962C8B-B14F-4D97-AF65-F5344CB8AC3E}">
        <p14:creationId xmlns:p14="http://schemas.microsoft.com/office/powerpoint/2010/main" val="190432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185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Worum geht es? </a:t>
            </a:r>
            <a:b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 könnten die 6 Frauen sein?</a:t>
            </a:r>
            <a:b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 sind ihre Kinder?</a:t>
            </a:r>
            <a:b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habe ich nicht verstanden?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5718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</Words>
  <Application>Microsoft Macintosh PowerPoint</Application>
  <PresentationFormat>Breitbild</PresentationFormat>
  <Paragraphs>171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</vt:lpstr>
      <vt:lpstr>PowerPoint-Präsentation</vt:lpstr>
      <vt:lpstr>Abtreibung: Was ist meine Meinung dazu?</vt:lpstr>
      <vt:lpstr>Facts – die groben Zahlen (jährlich ohne Dunkelziffer)</vt:lpstr>
      <vt:lpstr>Facts – die groben Zahlen jährlich (ohne Dunkelziffer)</vt:lpstr>
      <vt:lpstr>Aus welchen Gründen wird abgetrieben?</vt:lpstr>
      <vt:lpstr>Facts – die vier wichtigsten Gründe für Abtreibungen (in absteigender Reihenfolge) </vt:lpstr>
      <vt:lpstr>Der am wenigsten häufig angegebene  Grund für Abtreibungen beruht auf medizinischen Ursachen. Was bedeutet das ?</vt:lpstr>
      <vt:lpstr>PowerPoint-Präsentation</vt:lpstr>
      <vt:lpstr>Worum geht es?  Wer könnten die 6 Frauen sein? Wer sind ihre Kinder? Was habe ich nicht verstanden?</vt:lpstr>
      <vt:lpstr>6 Frauen – 6 Schicksale</vt:lpstr>
      <vt:lpstr>Gruppenarbeit.</vt:lpstr>
      <vt:lpstr>Isobel Hawking</vt:lpstr>
      <vt:lpstr>Hannah Chaplin</vt:lpstr>
      <vt:lpstr>Joanne-Carol Schieble </vt:lpstr>
      <vt:lpstr>Caterina di Meo Lippi</vt:lpstr>
      <vt:lpstr>Gladys Pearl Baker</vt:lpstr>
      <vt:lpstr>Maria Bat Joachim</vt:lpstr>
      <vt:lpstr>Würden sie heute noch geboren werden?</vt:lpstr>
      <vt:lpstr>Wie man die Dinge ändern kann</vt:lpstr>
      <vt:lpstr>Gruppenarbeit.</vt:lpstr>
      <vt:lpstr> 5 Moralische Fragen</vt:lpstr>
      <vt:lpstr>5 Moralische Fragen</vt:lpstr>
      <vt:lpstr>5 Moralische Fragen</vt:lpstr>
      <vt:lpstr>5 Moralische Fragen</vt:lpstr>
      <vt:lpstr>5 Moralische Fragen</vt:lpstr>
      <vt:lpstr>5 Moralische Fragen</vt:lpstr>
      <vt:lpstr>PowerPoint-Präsentation</vt:lpstr>
      <vt:lpstr>PowerPoint-Präsentation</vt:lpstr>
      <vt:lpstr>Bildquellen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Bruno Waldvogel</dc:creator>
  <cp:lastModifiedBy>Christof Wittwer</cp:lastModifiedBy>
  <cp:revision>10</cp:revision>
  <dcterms:created xsi:type="dcterms:W3CDTF">2024-02-01T10:20:22Z</dcterms:created>
  <dcterms:modified xsi:type="dcterms:W3CDTF">2024-02-02T15:40:27Z</dcterms:modified>
</cp:coreProperties>
</file>